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embeddedFontLst>
    <p:embeddedFont>
      <p:font typeface="Gill Sans" panose="020B0502020104020203" pitchFamily="34" charset="-79"/>
      <p:regular r:id="rId37"/>
      <p:bold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MpvfwMTF5dscWapOFRiPQ4zQU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78887"/>
  </p:normalViewPr>
  <p:slideViewPr>
    <p:cSldViewPr snapToGrid="0">
      <p:cViewPr varScale="1">
        <p:scale>
          <a:sx n="83" d="100"/>
          <a:sy n="83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We rank the retrieved candidates based on two factors. Their string similarity of their labels to the corresponding cell, and their contextual similarity to the rest of the row.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34" name="Google Shape;23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49" name="Google Shape;24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67" name="Google Shape;26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 Off-the-shelf LLMs OR fine-tuned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We reuse a BERT architecture to encode the cells’ content using transformer layers and then train the output layers using a training set of annotated tables.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 This architecture allows the model take into consideration contextual information of other table columns, which proves very important in table understanding as it also is for natural language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92" name="Google Shape;29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05" name="Google Shape;30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Matching our data with entities on the web enables us to enrich them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13" name="Google Shape;31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27" name="Google Shape;32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Talk: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now, I will go through step-by-step the process we have followed for making ML more reproducible using knowledge graphs.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Starting with the semantic modelling of Machine learning artefacts,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order to formally represent complex knowledge related to the lifecycle of ML. </a:t>
            </a:r>
            <a:endParaRPr/>
          </a:p>
        </p:txBody>
      </p:sp>
      <p:sp>
        <p:nvSpPr>
          <p:cNvPr id="339" name="Google Shape;33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347" name="Google Shape;347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are everywhere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industry, in every company and institute. However, raw data are often useless, if we don’t know how to process them.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u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nderstanding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in depth is one of the most fundamental steps that is often underestimated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Whether we are cleaning data, integrating multiple datasets, or building machine learning models, the 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of the results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how well we understand the structure and meaning of the data.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29" name="Google Shape;12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58" name="Google Shape;3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73" name="Google Shape;3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84" name="Google Shape;38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395" name="Google Shape;39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7" name="Google Shape;40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15" name="Google Shape;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27" name="Google Shape;42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Finally we are able to estimate semantic annotation tasks, such as semantically annotating table cells, table columns and relationships between columns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66" name="Google Shape;46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76" name="Google Shape;476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88" name="Google Shape;48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many challenges: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 are messy…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40" name="Google Shape;14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99" name="Google Shape;499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510" name="Google Shape;51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2ce6d94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c2ce6d945a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3c2ce6d945a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work focuses on building systems that bridge this gap.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Shortly talk about our work + Present to you a hands-on exercise for data understanding and its applications</a:t>
            </a:r>
            <a:br>
              <a:rPr lang="en-US" dirty="0"/>
            </a:br>
            <a:endParaRPr dirty="0"/>
          </a:p>
        </p:txBody>
      </p:sp>
      <p:sp>
        <p:nvSpPr>
          <p:cNvPr id="151" name="Google Shape;15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tags are important because they carry the meaning of data, rather than just raw values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exploring different methods for semantically annotating and understanding data tables.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TorchicTab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two complementary systems which I will now break down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82" name="Google Shape;18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The first step is to conduct simple table pre-processing, extracting initial structural annotations, such as the datatype of the columns, that come in-handy later during the process</a:t>
            </a:r>
            <a:br>
              <a:rPr lang="en-US"/>
            </a:br>
            <a:endParaRPr/>
          </a:p>
        </p:txBody>
      </p:sp>
      <p:sp>
        <p:nvSpPr>
          <p:cNvPr id="197" name="Google Shape;19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 the entity lookup step, Wikidata candidates are retrieved for named entities of the table.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We implement different querying strategies to increase our candidate coverage, with the goal of including the true entities of the table in the candidates we retrieve. 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8" name="Google Shape;2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White">
  <p:cSld name="Section Header_Whi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body" idx="2"/>
          </p:nvPr>
        </p:nvSpPr>
        <p:spPr>
          <a:xfrm>
            <a:off x="576000" y="2276271"/>
            <a:ext cx="5421575" cy="383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body" idx="3"/>
          </p:nvPr>
        </p:nvSpPr>
        <p:spPr>
          <a:xfrm>
            <a:off x="6172200" y="1656000"/>
            <a:ext cx="5445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42"/>
          <p:cNvSpPr txBox="1">
            <a:spLocks noGrp="1"/>
          </p:cNvSpPr>
          <p:nvPr>
            <p:ph type="body" idx="4"/>
          </p:nvPr>
        </p:nvSpPr>
        <p:spPr>
          <a:xfrm>
            <a:off x="6172200" y="2276271"/>
            <a:ext cx="5445000" cy="383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2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2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42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3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3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43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4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Finish">
  <p:cSld name="Section Header_Finish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5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5"/>
          <p:cNvSpPr txBox="1"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5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5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6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3791" y="1350253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6"/>
          <p:cNvSpPr txBox="1"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7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8DB0"/>
              </a:buClr>
              <a:buSzPts val="4000"/>
              <a:buFont typeface="Arial"/>
              <a:buNone/>
              <a:defRPr sz="4000">
                <a:solidFill>
                  <a:srgbClr val="1D8DB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E77"/>
              </a:buClr>
              <a:buSzPts val="2400"/>
              <a:buNone/>
              <a:defRPr sz="2400">
                <a:solidFill>
                  <a:srgbClr val="005E7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_White">
  <p:cSld name="1_Section Header_Whi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791" y="675126"/>
            <a:ext cx="4648209" cy="5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7"/>
          <p:cNvSpPr txBox="1"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  <a:defRPr sz="2400">
                <a:solidFill>
                  <a:srgbClr val="2F4D5D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8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8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2018135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8"/>
          <p:cNvSpPr txBox="1"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7248525" y="1654175"/>
            <a:ext cx="4368673" cy="4468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 txBox="1"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9"/>
          <p:cNvSpPr>
            <a:spLocks noGrp="1"/>
          </p:cNvSpPr>
          <p:nvPr>
            <p:ph type="pic" idx="2"/>
          </p:nvPr>
        </p:nvSpPr>
        <p:spPr>
          <a:xfrm>
            <a:off x="7248525" y="584201"/>
            <a:ext cx="4368673" cy="2376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9"/>
          <p:cNvSpPr>
            <a:spLocks noGrp="1"/>
          </p:cNvSpPr>
          <p:nvPr>
            <p:ph type="pic" idx="3"/>
          </p:nvPr>
        </p:nvSpPr>
        <p:spPr>
          <a:xfrm>
            <a:off x="7248262" y="3248513"/>
            <a:ext cx="4368673" cy="237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White">
  <p:cSld name="Section Header_Whit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2000"/>
              <a:buNone/>
              <a:defRPr sz="2000">
                <a:solidFill>
                  <a:srgbClr val="8C949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800"/>
              <a:buNone/>
              <a:defRPr sz="1800">
                <a:solidFill>
                  <a:srgbClr val="8C949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949A"/>
              </a:buClr>
              <a:buSzPts val="1600"/>
              <a:buNone/>
              <a:defRPr sz="1600">
                <a:solidFill>
                  <a:srgbClr val="8C949A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40"/>
          <p:cNvSpPr>
            <a:spLocks noGrp="1"/>
          </p:cNvSpPr>
          <p:nvPr>
            <p:ph type="pic" idx="2"/>
          </p:nvPr>
        </p:nvSpPr>
        <p:spPr>
          <a:xfrm>
            <a:off x="7248525" y="584201"/>
            <a:ext cx="4368673" cy="50403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1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1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1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1"/>
          <p:cNvSpPr txBox="1">
            <a:spLocks noGrp="1"/>
          </p:cNvSpPr>
          <p:nvPr>
            <p:ph type="body" idx="2"/>
          </p:nvPr>
        </p:nvSpPr>
        <p:spPr>
          <a:xfrm>
            <a:off x="6217200" y="1656000"/>
            <a:ext cx="54000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1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041200" y="6353999"/>
            <a:ext cx="100830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5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dt" idx="10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TorchicTab-Heuristi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hyperlink" Target="https://github.com/dtai-kg/FlandersMake-Conference-Tutorial-202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hyperlink" Target="https://github.com/dtai-kg/FlandersMake-Conference-Tutorial-2026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AutoR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hyperlink" Target="https://github.com/dtai-kg/FlandersMake-Conference-Tutorial-2026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Understanding, Integrating,</a:t>
            </a:r>
            <a:br>
              <a:rPr lang="en-US" sz="3600" dirty="0"/>
            </a:br>
            <a:r>
              <a:rPr lang="en-US" sz="3600" dirty="0"/>
              <a:t>and Discussing Data with LLMs</a:t>
            </a:r>
            <a:endParaRPr dirty="0"/>
          </a:p>
        </p:txBody>
      </p:sp>
      <p:sp>
        <p:nvSpPr>
          <p:cNvPr id="120" name="Google Shape;120;p1"/>
          <p:cNvSpPr txBox="1">
            <a:spLocks noGrp="1"/>
          </p:cNvSpPr>
          <p:nvPr>
            <p:ph type="body" idx="1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 dirty="0"/>
              <a:t>Ioannis Dasoulas</a:t>
            </a:r>
            <a:r>
              <a:rPr lang="en-US" sz="2000" dirty="0"/>
              <a:t>,  Duo Yang, Xuemin Duan, Anastasia Dimou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dirty="0"/>
              <a:t>DTAI, KU Leuven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dirty="0"/>
              <a:t>{</a:t>
            </a:r>
            <a:r>
              <a:rPr lang="en-US" sz="2000" dirty="0" err="1"/>
              <a:t>first_name.last_name</a:t>
            </a:r>
            <a:r>
              <a:rPr lang="en-US" sz="2000" dirty="0"/>
              <a:t>}@</a:t>
            </a:r>
            <a:r>
              <a:rPr lang="en-US" sz="2000" dirty="0" err="1"/>
              <a:t>kuleuven.be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endParaRPr dirty="0"/>
          </a:p>
        </p:txBody>
      </p:sp>
      <p:pic>
        <p:nvPicPr>
          <p:cNvPr id="121" name="Google Shape;121;p1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 descr="Media | Flanders Mak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 descr="Embedded and Artificially intelligent VISion Engineering (EAVISE) - EAVI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 descr="Flanders AI Research Progra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0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38" name="Google Shape;238;p1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" name="Google Shape;239;p10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TorchicTab-Heuristic: Candidate ranking</a:t>
            </a:r>
            <a:endParaRPr dirty="0"/>
          </a:p>
        </p:txBody>
      </p:sp>
      <p:sp>
        <p:nvSpPr>
          <p:cNvPr id="240" name="Google Shape;240;p10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53" name="Google Shape;253;p11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4" name="Google Shape;254;p11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TorchicTab-Heuristic: Candidate ranking</a:t>
            </a:r>
            <a:endParaRPr/>
          </a:p>
        </p:txBody>
      </p:sp>
      <p:sp>
        <p:nvSpPr>
          <p:cNvPr id="255" name="Google Shape;255;p11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37513" y="3076171"/>
            <a:ext cx="2523136" cy="28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9182" y="3640292"/>
            <a:ext cx="2948840" cy="227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289" y="3744172"/>
            <a:ext cx="3432703" cy="18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49388" y="4520026"/>
            <a:ext cx="801527" cy="4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2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71" name="Google Shape;271;p1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TorchicTab-Heuristic: Python Package</a:t>
            </a:r>
            <a:endParaRPr dirty="0"/>
          </a:p>
        </p:txBody>
      </p:sp>
      <p:sp>
        <p:nvSpPr>
          <p:cNvPr id="273" name="Google Shape;273;p1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https://github.com/dtai-kg/TorchicTab-Heuristic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torchic_tab_heuristic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2" descr="A qr code on a white background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19674"/>
          <a:stretch/>
        </p:blipFill>
        <p:spPr>
          <a:xfrm>
            <a:off x="4724411" y="3110339"/>
            <a:ext cx="2743199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TorchicTab-Classification: DODUO Architecture</a:t>
            </a:r>
            <a:endParaRPr dirty="0"/>
          </a:p>
        </p:txBody>
      </p:sp>
      <p:sp>
        <p:nvSpPr>
          <p:cNvPr id="284" name="Google Shape;284;p13"/>
          <p:cNvSpPr txBox="1"/>
          <p:nvPr/>
        </p:nvSpPr>
        <p:spPr>
          <a:xfrm>
            <a:off x="574800" y="1808478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76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588" y="1679916"/>
            <a:ext cx="7732711" cy="485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2605088" y="4666627"/>
            <a:ext cx="770614" cy="941652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"/>
          <p:cNvSpPr/>
          <p:nvPr/>
        </p:nvSpPr>
        <p:spPr>
          <a:xfrm>
            <a:off x="6771617" y="3668046"/>
            <a:ext cx="770614" cy="1137413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 txBox="1">
            <a:spLocks noGrp="1"/>
          </p:cNvSpPr>
          <p:nvPr>
            <p:ph type="body" idx="1"/>
          </p:nvPr>
        </p:nvSpPr>
        <p:spPr>
          <a:xfrm>
            <a:off x="574800" y="1182080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Semantic Annotations using (fine-tuned) LLMs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96" name="Google Shape;296;p14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97" name="Google Shape;297;p14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Demo: Data Understanding with TorchicTab</a:t>
            </a:r>
            <a:endParaRPr dirty="0"/>
          </a:p>
        </p:txBody>
      </p:sp>
      <p:pic>
        <p:nvPicPr>
          <p:cNvPr id="298" name="Google Shape;298;p14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312" y="1953026"/>
            <a:ext cx="5223375" cy="416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Understanding the data within an aircrafts dataset via semantic annotations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300" name="Google Shape;300;p14"/>
          <p:cNvSpPr txBox="1">
            <a:spLocks noGrp="1"/>
          </p:cNvSpPr>
          <p:nvPr>
            <p:ph type="body" idx="1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Tutorial link: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301" name="Google Shape;301;p14" title="tutorial.jpg"/>
          <p:cNvPicPr preferRelativeResize="0"/>
          <p:nvPr/>
        </p:nvPicPr>
        <p:blipFill rotWithShape="1">
          <a:blip r:embed="rId5">
            <a:alphaModFix/>
          </a:blip>
          <a:srcRect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 txBox="1">
            <a:spLocks noGrp="1"/>
          </p:cNvSpPr>
          <p:nvPr>
            <p:ph type="body" idx="1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b="1"/>
              <a:t>Data Enrichment via Annotation-Guided Querying</a:t>
            </a:r>
            <a:endParaRPr sz="2800" b="1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09" name="Google Shape;309;p15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Data Enrichment Guided by Semantic Annotations</a:t>
            </a:r>
            <a:endParaRPr dirty="0"/>
          </a:p>
        </p:txBody>
      </p:sp>
      <p:pic>
        <p:nvPicPr>
          <p:cNvPr id="319" name="Google Shape;319;p1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400" y="2769174"/>
            <a:ext cx="6091829" cy="25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/>
          <p:nvPr/>
        </p:nvSpPr>
        <p:spPr>
          <a:xfrm>
            <a:off x="5789122" y="2769173"/>
            <a:ext cx="2422547" cy="365911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6" descr="A screen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00" y="2163633"/>
            <a:ext cx="4695402" cy="37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6"/>
          <p:cNvSpPr/>
          <p:nvPr/>
        </p:nvSpPr>
        <p:spPr>
          <a:xfrm>
            <a:off x="930996" y="2482503"/>
            <a:ext cx="878774" cy="317666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 txBox="1">
            <a:spLocks noGrp="1"/>
          </p:cNvSpPr>
          <p:nvPr>
            <p:ph type="body" idx="1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We can enrich our data leveraging the generated semantic annotations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7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Demo: Data Enrichment Guided by Semantic Annotations</a:t>
            </a:r>
            <a:endParaRPr dirty="0"/>
          </a:p>
        </p:txBody>
      </p:sp>
      <p:pic>
        <p:nvPicPr>
          <p:cNvPr id="333" name="Google Shape;333;p17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9341" y="1441360"/>
            <a:ext cx="756854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>
            <a:spLocks noGrp="1"/>
          </p:cNvSpPr>
          <p:nvPr>
            <p:ph type="body" idx="1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335" name="Google Shape;335;p17" title="tutorial.jpg"/>
          <p:cNvPicPr preferRelativeResize="0"/>
          <p:nvPr/>
        </p:nvPicPr>
        <p:blipFill rotWithShape="1">
          <a:blip r:embed="rId5">
            <a:alphaModFix/>
          </a:blip>
          <a:srcRect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 txBox="1">
            <a:spLocks noGrp="1"/>
          </p:cNvSpPr>
          <p:nvPr>
            <p:ph type="body" idx="1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b="1"/>
              <a:t>Automated Data Integration to Knowledge Graphs Leveraging Semantic Annotations</a:t>
            </a:r>
            <a:endParaRPr sz="2800" b="1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Rules-guided Data Exploration with LLMs</a:t>
            </a:r>
            <a:endParaRPr sz="2800"/>
          </a:p>
        </p:txBody>
      </p:sp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51" name="Google Shape;351;p2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Why transform to knowledge graphs?</a:t>
            </a:r>
            <a:br>
              <a:rPr lang="en-US" sz="3600" dirty="0"/>
            </a:br>
            <a:endParaRPr sz="3600" dirty="0"/>
          </a:p>
        </p:txBody>
      </p:sp>
      <p:sp>
        <p:nvSpPr>
          <p:cNvPr id="353" name="Google Shape;353;p20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graphs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Structured networks of interconnected entities and relationships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575999" y="2782669"/>
            <a:ext cx="931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offer: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search and discovery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connections through complex relationships between data points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reasoning and inference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linking heterogeneous data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Scalability and flexibility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easy integration of new information</a:t>
            </a: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33" name="Google Shape;133;p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Data understanding is fundamental across industries…</a:t>
            </a:r>
            <a:endParaRPr dirty="0"/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574800" y="2610207"/>
            <a:ext cx="6131579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Crucial for: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Data cleaning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Data integration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Machine learning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Data Analysis / Knowledge discovery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36" name="Google Shape;136;p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understanding: Comprehending data’s meaning, qualities, structure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62" name="Google Shape;362;p1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63" name="Google Shape;363;p19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Automated Data Integration to Knowledge Graphs Leveraging Semantic Annotations</a:t>
            </a:r>
            <a:br>
              <a:rPr lang="en-US" sz="3600" dirty="0"/>
            </a:br>
            <a:endParaRPr sz="3600" dirty="0"/>
          </a:p>
        </p:txBody>
      </p:sp>
      <p:sp>
        <p:nvSpPr>
          <p:cNvPr id="364" name="Google Shape;364;p19"/>
          <p:cNvSpPr txBox="1">
            <a:spLocks noGrp="1"/>
          </p:cNvSpPr>
          <p:nvPr>
            <p:ph type="body" idx="1"/>
          </p:nvPr>
        </p:nvSpPr>
        <p:spPr>
          <a:xfrm>
            <a:off x="574800" y="1499307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 dirty="0"/>
              <a:t>Semantic Annotations can be used to automatically transform and integrate data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365" name="Google Shape;365;p19" descr="A table with numbers and a number of column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96" y="3521552"/>
            <a:ext cx="2500310" cy="11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9" descr="A diagram of a number of column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698" y="2998513"/>
            <a:ext cx="3201180" cy="22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0200" y="2364353"/>
            <a:ext cx="3246598" cy="3148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9"/>
          <p:cNvSpPr/>
          <p:nvPr/>
        </p:nvSpPr>
        <p:spPr>
          <a:xfrm>
            <a:off x="3304994" y="3975746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7572677" y="3964733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AutoRML: Automated Knowledge Graph Construction using Semantic Annotations</a:t>
            </a:r>
            <a:br>
              <a:rPr lang="en-US" sz="3600" dirty="0"/>
            </a:br>
            <a:endParaRPr sz="3600" dirty="0"/>
          </a:p>
        </p:txBody>
      </p:sp>
      <p:sp>
        <p:nvSpPr>
          <p:cNvPr id="379" name="Google Shape;379;p21"/>
          <p:cNvSpPr txBox="1"/>
          <p:nvPr/>
        </p:nvSpPr>
        <p:spPr>
          <a:xfrm>
            <a:off x="576000" y="1595068"/>
            <a:ext cx="9637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Semantic annotations are used to automatically generate data transformation mappings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1" descr="A diagram of a flowchar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1334" y="2803947"/>
            <a:ext cx="7560666" cy="206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2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88" name="Google Shape;388;p22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89" name="Google Shape;389;p22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AutoRML: Python Package</a:t>
            </a:r>
            <a:br>
              <a:rPr lang="en-US" sz="3600"/>
            </a:br>
            <a:endParaRPr sz="3600"/>
          </a:p>
        </p:txBody>
      </p:sp>
      <p:sp>
        <p:nvSpPr>
          <p:cNvPr id="390" name="Google Shape;390;p22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 link: </a:t>
            </a:r>
            <a:r>
              <a:rPr lang="en-US" sz="2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https://github.com/dtai-kg/AutoRML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via pip: pip install </a:t>
            </a:r>
            <a:r>
              <a:rPr lang="en-US" sz="2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autorml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22" descr="A qr code on a white background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19894"/>
          <a:stretch/>
        </p:blipFill>
        <p:spPr>
          <a:xfrm>
            <a:off x="4650113" y="3007558"/>
            <a:ext cx="2891774" cy="28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3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399" name="Google Shape;399;p2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00" name="Google Shape;400;p23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Demo: Automated Knowledge Graph Construction</a:t>
            </a:r>
            <a:endParaRPr sz="3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with AutoRML</a:t>
            </a:r>
            <a:br>
              <a:rPr lang="en-US" sz="3600" dirty="0"/>
            </a:br>
            <a:endParaRPr sz="3600" dirty="0"/>
          </a:p>
        </p:txBody>
      </p:sp>
      <p:pic>
        <p:nvPicPr>
          <p:cNvPr id="401" name="Google Shape;401;p23" descr="A diagram of a pla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1400" y="1751299"/>
            <a:ext cx="6616700" cy="46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 txBox="1">
            <a:spLocks noGrp="1"/>
          </p:cNvSpPr>
          <p:nvPr>
            <p:ph type="body" idx="1"/>
          </p:nvPr>
        </p:nvSpPr>
        <p:spPr>
          <a:xfrm>
            <a:off x="1084500" y="6282000"/>
            <a:ext cx="9432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Tutorial link: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https://github.com/dtai-kg/FlandersMake-Conference-Tutorial-2026</a:t>
            </a:r>
            <a:r>
              <a:rPr lang="en-US"/>
              <a:t> </a:t>
            </a:r>
            <a:endParaRPr/>
          </a:p>
        </p:txBody>
      </p:sp>
      <p:pic>
        <p:nvPicPr>
          <p:cNvPr id="403" name="Google Shape;403;p23" title="tutorial.jpg"/>
          <p:cNvPicPr preferRelativeResize="0"/>
          <p:nvPr/>
        </p:nvPicPr>
        <p:blipFill rotWithShape="1">
          <a:blip r:embed="rId5">
            <a:alphaModFix/>
          </a:blip>
          <a:srcRect t="20006"/>
          <a:stretch/>
        </p:blipFill>
        <p:spPr>
          <a:xfrm>
            <a:off x="10111375" y="3172391"/>
            <a:ext cx="1505834" cy="150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4"/>
          <p:cNvSpPr txBox="1">
            <a:spLocks noGrp="1"/>
          </p:cNvSpPr>
          <p:nvPr>
            <p:ph type="body" idx="1"/>
          </p:nvPr>
        </p:nvSpPr>
        <p:spPr>
          <a:xfrm>
            <a:off x="576000" y="2644625"/>
            <a:ext cx="11001234" cy="300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Data Understanding via Semantic Annotation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Data Enrichment via Annotation-Guided Querying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/>
              <a:t>Automated Data Integration to Knowledge Graphs Leveraging Semantic Annotations</a:t>
            </a:r>
            <a:endParaRPr sz="280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b="1"/>
              <a:t>Rules-guided Data Exploration with LLMs</a:t>
            </a:r>
            <a:endParaRPr sz="2800" b="1"/>
          </a:p>
        </p:txBody>
      </p:sp>
      <p:sp>
        <p:nvSpPr>
          <p:cNvPr id="411" name="Google Shape;411;p24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Understanding, Integrating,</a:t>
            </a:r>
            <a:br>
              <a:rPr lang="en-US"/>
            </a:br>
            <a:r>
              <a:rPr lang="en-US"/>
              <a:t>and Discussing Data with LLMs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5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19" name="Google Shape;419;p25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20" name="Google Shape;420;p25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Need for User-Friendly Data Exploration</a:t>
            </a:r>
            <a:br>
              <a:rPr lang="en-US" sz="3600" dirty="0"/>
            </a:br>
            <a:endParaRPr sz="3600" dirty="0"/>
          </a:p>
        </p:txBody>
      </p:sp>
      <p:sp>
        <p:nvSpPr>
          <p:cNvPr id="421" name="Google Shape;421;p25"/>
          <p:cNvSpPr txBox="1"/>
          <p:nvPr/>
        </p:nvSpPr>
        <p:spPr>
          <a:xfrm>
            <a:off x="576000" y="1595068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Data exploration is necessary but often challenging: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Non-technical users find it difficult to query data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Query languages vary, depending on data model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703875" y="3266943"/>
            <a:ext cx="963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Hence, there is a need for natural language data querying to allow user-friendly 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data exploration.  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839925" y="4522843"/>
            <a:ext cx="963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LLMs provide new avenues to do that effectively, but might often: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Hallucinate</a:t>
            </a: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Generate inaccurate / incomplete results   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31" name="Google Shape;431;p26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Natural Language Annotation-Guided Data Exploration </a:t>
            </a:r>
            <a:endParaRPr sz="3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sz="3600" dirty="0"/>
              <a:t>with LLMs</a:t>
            </a:r>
            <a:br>
              <a:rPr lang="en-US" sz="3600" dirty="0"/>
            </a:br>
            <a:endParaRPr sz="3600" dirty="0"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085" y="3362147"/>
            <a:ext cx="856175" cy="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/>
          <p:nvPr/>
        </p:nvSpPr>
        <p:spPr>
          <a:xfrm>
            <a:off x="686646" y="3430859"/>
            <a:ext cx="657935" cy="737261"/>
          </a:xfrm>
          <a:custGeom>
            <a:avLst/>
            <a:gdLst/>
            <a:ahLst/>
            <a:cxnLst/>
            <a:rect l="l" t="t" r="r" b="b"/>
            <a:pathLst>
              <a:path w="139689" h="165863" extrusionOk="0">
                <a:moveTo>
                  <a:pt x="65474" y="0"/>
                </a:moveTo>
                <a:cubicBezTo>
                  <a:pt x="62855" y="0"/>
                  <a:pt x="61120" y="1834"/>
                  <a:pt x="61120" y="4354"/>
                </a:cubicBezTo>
                <a:lnTo>
                  <a:pt x="61120" y="30544"/>
                </a:lnTo>
                <a:lnTo>
                  <a:pt x="52379" y="30544"/>
                </a:lnTo>
                <a:lnTo>
                  <a:pt x="52379" y="8725"/>
                </a:lnTo>
                <a:cubicBezTo>
                  <a:pt x="52379" y="8725"/>
                  <a:pt x="32737" y="16238"/>
                  <a:pt x="32737" y="41462"/>
                </a:cubicBezTo>
                <a:cubicBezTo>
                  <a:pt x="32737" y="41462"/>
                  <a:pt x="26190" y="42689"/>
                  <a:pt x="26190" y="52380"/>
                </a:cubicBezTo>
                <a:lnTo>
                  <a:pt x="113499" y="52380"/>
                </a:lnTo>
                <a:cubicBezTo>
                  <a:pt x="113057" y="42689"/>
                  <a:pt x="106952" y="41462"/>
                  <a:pt x="106952" y="41462"/>
                </a:cubicBezTo>
                <a:cubicBezTo>
                  <a:pt x="106952" y="16238"/>
                  <a:pt x="87310" y="8725"/>
                  <a:pt x="87310" y="8725"/>
                </a:cubicBezTo>
                <a:lnTo>
                  <a:pt x="87310" y="30544"/>
                </a:lnTo>
                <a:lnTo>
                  <a:pt x="78569" y="30544"/>
                </a:lnTo>
                <a:lnTo>
                  <a:pt x="78569" y="4354"/>
                </a:lnTo>
                <a:cubicBezTo>
                  <a:pt x="78569" y="1834"/>
                  <a:pt x="76916" y="0"/>
                  <a:pt x="74215" y="0"/>
                </a:cubicBezTo>
                <a:close/>
                <a:moveTo>
                  <a:pt x="34930" y="61104"/>
                </a:moveTo>
                <a:cubicBezTo>
                  <a:pt x="34930" y="80402"/>
                  <a:pt x="50546" y="96018"/>
                  <a:pt x="69844" y="96018"/>
                </a:cubicBezTo>
                <a:cubicBezTo>
                  <a:pt x="89143" y="96018"/>
                  <a:pt x="104758" y="80402"/>
                  <a:pt x="104758" y="61104"/>
                </a:cubicBezTo>
                <a:close/>
                <a:moveTo>
                  <a:pt x="69844" y="113483"/>
                </a:moveTo>
                <a:cubicBezTo>
                  <a:pt x="31264" y="113483"/>
                  <a:pt x="0" y="129115"/>
                  <a:pt x="0" y="148397"/>
                </a:cubicBezTo>
                <a:lnTo>
                  <a:pt x="0" y="165863"/>
                </a:lnTo>
                <a:lnTo>
                  <a:pt x="139689" y="165863"/>
                </a:lnTo>
                <a:lnTo>
                  <a:pt x="139689" y="148397"/>
                </a:lnTo>
                <a:cubicBezTo>
                  <a:pt x="139689" y="129115"/>
                  <a:pt x="108425" y="113483"/>
                  <a:pt x="69844" y="113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244" y="3238985"/>
            <a:ext cx="254876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6"/>
          <p:cNvSpPr/>
          <p:nvPr/>
        </p:nvSpPr>
        <p:spPr>
          <a:xfrm>
            <a:off x="1646696" y="3623377"/>
            <a:ext cx="525300" cy="35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3951" y="2332796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6"/>
          <p:cNvSpPr/>
          <p:nvPr/>
        </p:nvSpPr>
        <p:spPr>
          <a:xfrm>
            <a:off x="3738118" y="2532421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5465505" y="2389861"/>
            <a:ext cx="27447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websites…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0246" y="1647737"/>
            <a:ext cx="160395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0124" y="2191725"/>
            <a:ext cx="928825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14592" y="2306838"/>
            <a:ext cx="1257857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80126" y="3417256"/>
            <a:ext cx="2374575" cy="3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3996" y="2842496"/>
            <a:ext cx="1257875" cy="34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967" y="2659026"/>
            <a:ext cx="775507" cy="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38221" y="1788161"/>
            <a:ext cx="107732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7847545" y="1413092"/>
            <a:ext cx="3920100" cy="254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/>
          <p:nvPr/>
        </p:nvSpPr>
        <p:spPr>
          <a:xfrm rot="10800000" flipH="1">
            <a:off x="3738118" y="4077913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83951" y="4376842"/>
            <a:ext cx="737251" cy="7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/>
        </p:nvSpPr>
        <p:spPr>
          <a:xfrm>
            <a:off x="5452744" y="4520917"/>
            <a:ext cx="30798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knowledge graph…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/>
          <p:nvPr/>
        </p:nvSpPr>
        <p:spPr>
          <a:xfrm>
            <a:off x="7245145" y="5123972"/>
            <a:ext cx="4522500" cy="120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75251" y="5624213"/>
            <a:ext cx="532524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0838" y="5569837"/>
            <a:ext cx="586903" cy="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26760" y="5614635"/>
            <a:ext cx="497310" cy="49731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 txBox="1"/>
          <p:nvPr/>
        </p:nvSpPr>
        <p:spPr>
          <a:xfrm>
            <a:off x="10933516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10026792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9006728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Web Interface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26"/>
          <p:cNvCxnSpPr/>
          <p:nvPr/>
        </p:nvCxnSpPr>
        <p:spPr>
          <a:xfrm flipH="1">
            <a:off x="10652926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459" name="Google Shape;459;p26"/>
          <p:cNvCxnSpPr/>
          <p:nvPr/>
        </p:nvCxnSpPr>
        <p:spPr>
          <a:xfrm flipH="1">
            <a:off x="9746202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pic>
        <p:nvPicPr>
          <p:cNvPr id="460" name="Google Shape;460;p2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70103" y="5597034"/>
            <a:ext cx="1401400" cy="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7565172" y="5337388"/>
            <a:ext cx="17589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600" tIns="53600" rIns="53600" bIns="536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4"/>
              <a:buFont typeface="Roboto"/>
              <a:buNone/>
            </a:pPr>
            <a:r>
              <a:rPr lang="en-US" sz="964">
                <a:solidFill>
                  <a:srgbClr val="FFFFFF"/>
                </a:solidFill>
                <a:highlight>
                  <a:srgbClr val="7BC769"/>
                </a:highlight>
                <a:latin typeface="Roboto"/>
                <a:ea typeface="Roboto"/>
                <a:cs typeface="Roboto"/>
                <a:sym typeface="Roboto"/>
              </a:rPr>
              <a:t>Automating Web UI</a:t>
            </a:r>
            <a:endParaRPr sz="90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p26"/>
          <p:cNvCxnSpPr/>
          <p:nvPr/>
        </p:nvCxnSpPr>
        <p:spPr>
          <a:xfrm flipH="1">
            <a:off x="8844382" y="5815876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7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70" name="Google Shape;470;p2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title"/>
          </p:nvPr>
        </p:nvSpPr>
        <p:spPr>
          <a:xfrm>
            <a:off x="575400" y="377516"/>
            <a:ext cx="11041200" cy="137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Demo: Natural Language Data Exploration with LLMs</a:t>
            </a:r>
            <a:br>
              <a:rPr lang="en-US" sz="3600" dirty="0"/>
            </a:br>
            <a:endParaRPr sz="3600" dirty="0"/>
          </a:p>
        </p:txBody>
      </p:sp>
      <p:pic>
        <p:nvPicPr>
          <p:cNvPr id="472" name="Google Shape;472;p27" descr="A screenshot of a cha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384" y="2467373"/>
            <a:ext cx="6398432" cy="2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80" name="Google Shape;480;p28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The importance of data understanding across applications</a:t>
            </a:r>
            <a:endParaRPr dirty="0"/>
          </a:p>
        </p:txBody>
      </p:sp>
      <p:sp>
        <p:nvSpPr>
          <p:cNvPr id="482" name="Google Shape;482;p28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Can be achieved with data retrieval or LLM techniques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2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400" y="3806364"/>
            <a:ext cx="4236993" cy="17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 descr="A screenshot of a computer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000" y="3577124"/>
            <a:ext cx="3265749" cy="260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 Enables data enrichment</a:t>
            </a:r>
            <a:endParaRPr/>
          </a:p>
        </p:txBody>
      </p:sp>
      <p:pic>
        <p:nvPicPr>
          <p:cNvPr id="495" name="Google Shape;495;p29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045" y="2977430"/>
            <a:ext cx="5495110" cy="3402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… but presents many challenges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body" idx="1"/>
          </p:nvPr>
        </p:nvSpPr>
        <p:spPr>
          <a:xfrm>
            <a:off x="574800" y="1314310"/>
            <a:ext cx="8264400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Data understanding challenges: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Low quality of data (e.g. missing data or lack of structure)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Data ambiguity </a:t>
            </a:r>
            <a:r>
              <a:rPr lang="en-US" dirty="0"/>
              <a:t>(m</a:t>
            </a:r>
            <a:r>
              <a:rPr lang="en-US" sz="2400" dirty="0"/>
              <a:t>eaning changes depending on context)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Level of u</a:t>
            </a:r>
            <a:r>
              <a:rPr lang="en-US" sz="2400" dirty="0"/>
              <a:t>nderstandin</a:t>
            </a:r>
            <a:r>
              <a:rPr lang="en-US" dirty="0"/>
              <a:t>g varies depending on the task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47" name="Google Shape;147;p3" descr="A list of food item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1326" y="3703029"/>
            <a:ext cx="5404548" cy="294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03" name="Google Shape;503;p30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04" name="Google Shape;504;p30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Enables automated data transformation</a:t>
            </a:r>
            <a:endParaRPr dirty="0"/>
          </a:p>
        </p:txBody>
      </p:sp>
      <p:pic>
        <p:nvPicPr>
          <p:cNvPr id="506" name="Google Shape;506;p30" descr="A diagram of a pla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250" y="3094998"/>
            <a:ext cx="4993200" cy="349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1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514" name="Google Shape;514;p31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The importance of data understanding across applications</a:t>
            </a:r>
            <a:endParaRPr/>
          </a:p>
        </p:txBody>
      </p:sp>
      <p:sp>
        <p:nvSpPr>
          <p:cNvPr id="516" name="Google Shape;516;p31"/>
          <p:cNvSpPr txBox="1"/>
          <p:nvPr/>
        </p:nvSpPr>
        <p:spPr>
          <a:xfrm>
            <a:off x="574800" y="1748262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showed how data understanding: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d. Enables controlled data exploration with LLMs</a:t>
            </a:r>
            <a:endParaRPr dirty="0"/>
          </a:p>
        </p:txBody>
      </p:sp>
      <p:pic>
        <p:nvPicPr>
          <p:cNvPr id="517" name="Google Shape;517;p31" descr="A screenshot of a cha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215" y="3617968"/>
            <a:ext cx="5766768" cy="259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>
            <a:spLocks noGrp="1"/>
          </p:cNvSpPr>
          <p:nvPr>
            <p:ph type="title"/>
          </p:nvPr>
        </p:nvSpPr>
        <p:spPr>
          <a:xfrm>
            <a:off x="391366" y="1554943"/>
            <a:ext cx="11014571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/>
              <a:t>Understanding, Integrating,</a:t>
            </a:r>
            <a:br>
              <a:rPr lang="en-US" sz="3600"/>
            </a:br>
            <a:r>
              <a:rPr lang="en-US" sz="3600"/>
              <a:t>and Discussing Data with LLMs</a:t>
            </a:r>
            <a:endParaRPr/>
          </a:p>
        </p:txBody>
      </p:sp>
      <p:sp>
        <p:nvSpPr>
          <p:cNvPr id="523" name="Google Shape;523;p32"/>
          <p:cNvSpPr txBox="1">
            <a:spLocks noGrp="1"/>
          </p:cNvSpPr>
          <p:nvPr>
            <p:ph type="body" idx="1"/>
          </p:nvPr>
        </p:nvSpPr>
        <p:spPr>
          <a:xfrm>
            <a:off x="391366" y="4745886"/>
            <a:ext cx="8333999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 u="sng"/>
              <a:t>Ioannis Dasoulas</a:t>
            </a:r>
            <a:r>
              <a:rPr lang="en-US" sz="2000"/>
              <a:t>,  Duo Yang, Xuemin Duan, Anastasia Dimou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DTAI, KU Leuven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000"/>
              <a:buNone/>
            </a:pPr>
            <a:r>
              <a:rPr lang="en-US" sz="2000"/>
              <a:t>{first_name.last_name}@kuleuven.be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F4D5D"/>
              </a:buClr>
              <a:buSzPts val="2400"/>
              <a:buNone/>
            </a:pPr>
            <a:endParaRPr/>
          </a:p>
        </p:txBody>
      </p:sp>
      <p:pic>
        <p:nvPicPr>
          <p:cNvPr id="524" name="Google Shape;524;p32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8418" y="139172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598" y="243290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2" descr="Media | Flanders Mak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2076" y="39334"/>
            <a:ext cx="1618425" cy="81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2" descr="Embedded and Artificially intelligent VISion Engineering (EAVISE) - EAVI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64529" y="299258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2" descr="Flanders AI Research Progra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0896" y="-6543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c2ce6d945a_0_17"/>
          <p:cNvSpPr txBox="1">
            <a:spLocks noGrp="1"/>
          </p:cNvSpPr>
          <p:nvPr>
            <p:ph type="title"/>
          </p:nvPr>
        </p:nvSpPr>
        <p:spPr>
          <a:xfrm>
            <a:off x="576145" y="-12"/>
            <a:ext cx="11039700" cy="518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and Slides: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g3c2ce6d945a_0_17" title="tutorial.jpg"/>
          <p:cNvPicPr preferRelativeResize="0"/>
          <p:nvPr/>
        </p:nvPicPr>
        <p:blipFill rotWithShape="1">
          <a:blip r:embed="rId3">
            <a:alphaModFix/>
          </a:blip>
          <a:srcRect l="2650" t="21382" r="2337" b="2089"/>
          <a:stretch/>
        </p:blipFill>
        <p:spPr>
          <a:xfrm>
            <a:off x="4720600" y="2821550"/>
            <a:ext cx="2283925" cy="230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263074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Need for accurate data understanding as scale</a:t>
            </a:r>
            <a:endParaRPr dirty="0"/>
          </a:p>
        </p:txBody>
      </p:sp>
      <p:sp>
        <p:nvSpPr>
          <p:cNvPr id="157" name="Google Shape;157;p4"/>
          <p:cNvSpPr txBox="1"/>
          <p:nvPr/>
        </p:nvSpPr>
        <p:spPr>
          <a:xfrm>
            <a:off x="574800" y="1633767"/>
            <a:ext cx="11264274" cy="30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work focuses on: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understanding systems using data retrieval techniques and LLMs</a:t>
            </a:r>
            <a:endParaRPr dirty="0"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of data understanding in :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enrichment  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integration </a:t>
            </a:r>
            <a:endParaRPr dirty="0"/>
          </a:p>
          <a:p>
            <a:pPr marL="6858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exploration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/>
          <p:nvPr/>
        </p:nvSpPr>
        <p:spPr>
          <a:xfrm>
            <a:off x="0" y="0"/>
            <a:ext cx="12192000" cy="6857957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1"/>
          </p:nvPr>
        </p:nvSpPr>
        <p:spPr>
          <a:xfrm>
            <a:off x="576000" y="2644625"/>
            <a:ext cx="10450800" cy="300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 b="1" dirty="0"/>
              <a:t>Data Understanding via Semantic Annotation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dirty="0"/>
              <a:t>Data Enrichment via Annotation-guided Querying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dirty="0"/>
              <a:t>Automated Data Integration to Knowledge Graphs Leveraging Semantic Annotations</a:t>
            </a:r>
            <a:endParaRPr sz="2800" dirty="0"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2000" dirty="0"/>
              <a:t>Rules-guided Data Exploration with LLMs</a:t>
            </a:r>
            <a:endParaRPr sz="2800" dirty="0"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31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>
            <a:spLocks noGrp="1"/>
          </p:cNvSpPr>
          <p:nvPr>
            <p:ph type="ftr" idx="11"/>
          </p:nvPr>
        </p:nvSpPr>
        <p:spPr>
          <a:xfrm>
            <a:off x="4706824" y="6247800"/>
            <a:ext cx="6158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73" name="Google Shape;173;p6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Data understanding through semantic annotation</a:t>
            </a:r>
            <a:endParaRPr dirty="0"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1"/>
          </p:nvPr>
        </p:nvSpPr>
        <p:spPr>
          <a:xfrm>
            <a:off x="574800" y="1359036"/>
            <a:ext cx="10452000" cy="50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Assignment of semantic tags to concepts, columns and relationships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76" name="Google Shape;176;p6" descr="A diagram of a number of column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428" y="2705301"/>
            <a:ext cx="4663772" cy="3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00" y="3562337"/>
            <a:ext cx="3772081" cy="18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5383306" y="4177932"/>
            <a:ext cx="1425388" cy="5784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TorchicTab: A versatile semantic annotation system</a:t>
            </a:r>
            <a:endParaRPr dirty="0"/>
          </a:p>
        </p:txBody>
      </p:sp>
      <p:sp>
        <p:nvSpPr>
          <p:cNvPr id="188" name="Google Shape;188;p7"/>
          <p:cNvSpPr txBox="1">
            <a:spLocks noGrp="1"/>
          </p:cNvSpPr>
          <p:nvPr>
            <p:ph type="body" idx="1"/>
          </p:nvPr>
        </p:nvSpPr>
        <p:spPr>
          <a:xfrm>
            <a:off x="574800" y="1234993"/>
            <a:ext cx="4866858" cy="161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Two complementary sub-systems: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Heuristic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/>
              <a:t>Classification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189" name="Google Shape;18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306" y="3335428"/>
            <a:ext cx="8000588" cy="23887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7"/>
          <p:cNvSpPr txBox="1"/>
          <p:nvPr/>
        </p:nvSpPr>
        <p:spPr>
          <a:xfrm>
            <a:off x="1988357" y="4066050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TorchicTab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01" name="Google Shape;201;p8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TorchicTab-Heuristic: Table pre-processing</a:t>
            </a:r>
            <a:endParaRPr dirty="0"/>
          </a:p>
        </p:txBody>
      </p:sp>
      <p:sp>
        <p:nvSpPr>
          <p:cNvPr id="203" name="Google Shape;203;p8"/>
          <p:cNvSpPr/>
          <p:nvPr/>
        </p:nvSpPr>
        <p:spPr>
          <a:xfrm>
            <a:off x="2033306" y="333542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2452768" y="380934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3290967" y="4884436"/>
            <a:ext cx="511629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574800" y="1359036"/>
            <a:ext cx="11041200" cy="48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1638515" y="181887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2647223" y="181887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1598606" y="148100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212" name="Google Shape;212;p8"/>
          <p:cNvSpPr txBox="1"/>
          <p:nvPr/>
        </p:nvSpPr>
        <p:spPr>
          <a:xfrm>
            <a:off x="2573775" y="149403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625323" y="4309538"/>
            <a:ext cx="3860952" cy="158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Cleaning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Noisy data removal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Incorrect encoding fix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 txBox="1"/>
          <p:nvPr/>
        </p:nvSpPr>
        <p:spPr>
          <a:xfrm>
            <a:off x="7571410" y="4309538"/>
            <a:ext cx="4386429" cy="158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Structural annotation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type understanding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0" y="5706001"/>
            <a:ext cx="12192000" cy="11519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>
            <a:spLocks noGrp="1"/>
          </p:cNvSpPr>
          <p:nvPr>
            <p:ph type="ftr" idx="11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0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Faculty, department, unit ...</a:t>
            </a: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sldNum" idx="12"/>
          </p:nvPr>
        </p:nvSpPr>
        <p:spPr>
          <a:xfrm>
            <a:off x="576000" y="6210000"/>
            <a:ext cx="648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600" dirty="0"/>
              <a:t>TorchicTab-Heuristic: Entity lookup</a:t>
            </a:r>
            <a:endParaRPr dirty="0"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192315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35903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623136" y="2145199"/>
            <a:ext cx="884460" cy="338372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0225" y="16072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49407" y="1129492"/>
            <a:ext cx="2048892" cy="1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7646212" y="3652742"/>
            <a:ext cx="4993200" cy="311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candidates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(Ship)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(Musical album)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(Capital of Norway)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“Osro” (Kansas community)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>
            <a:off x="8672513" y="3076171"/>
            <a:ext cx="0" cy="57657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1786</Words>
  <Application>Microsoft Macintosh PowerPoint</Application>
  <PresentationFormat>Widescreen</PresentationFormat>
  <Paragraphs>276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Gill Sans</vt:lpstr>
      <vt:lpstr>Roboto</vt:lpstr>
      <vt:lpstr>KU Leuven Sedes</vt:lpstr>
      <vt:lpstr>KU Leuven</vt:lpstr>
      <vt:lpstr>Understanding, Integrating, and Discussing Data with LLMs</vt:lpstr>
      <vt:lpstr>Data understanding is fundamental across industries…</vt:lpstr>
      <vt:lpstr>… but presents many challenges</vt:lpstr>
      <vt:lpstr>Need for accurate data understanding as scale</vt:lpstr>
      <vt:lpstr>Understanding, Integrating, and Discussing Data with LLMs</vt:lpstr>
      <vt:lpstr>Data understanding through semantic annotation</vt:lpstr>
      <vt:lpstr>TorchicTab: A versatile semantic annotation system</vt:lpstr>
      <vt:lpstr>TorchicTab-Heuristic: Table pre-processing</vt:lpstr>
      <vt:lpstr>TorchicTab-Heuristic: Entity lookup</vt:lpstr>
      <vt:lpstr>TorchicTab-Heuristic: Candidate ranking</vt:lpstr>
      <vt:lpstr>TorchicTab-Heuristic: Candidate ranking</vt:lpstr>
      <vt:lpstr>TorchicTab-Heuristic: Python Package</vt:lpstr>
      <vt:lpstr>TorchicTab-Classification: DODUO Architecture</vt:lpstr>
      <vt:lpstr>Demo: Data Understanding with TorchicTab</vt:lpstr>
      <vt:lpstr>Understanding, Integrating, and Discussing Data with LLMs</vt:lpstr>
      <vt:lpstr>Data Enrichment Guided by Semantic Annotations</vt:lpstr>
      <vt:lpstr>Demo: Data Enrichment Guided by Semantic Annotations</vt:lpstr>
      <vt:lpstr>Understanding, Integrating, and Discussing Data with LLMs</vt:lpstr>
      <vt:lpstr>Why transform to knowledge graphs? </vt:lpstr>
      <vt:lpstr>Automated Data Integration to Knowledge Graphs Leveraging Semantic Annotations </vt:lpstr>
      <vt:lpstr>AutoRML: Automated Knowledge Graph Construction using Semantic Annotations </vt:lpstr>
      <vt:lpstr>AutoRML: Python Package </vt:lpstr>
      <vt:lpstr>Demo: Automated Knowledge Graph Construction with AutoRML </vt:lpstr>
      <vt:lpstr>Understanding, Integrating, and Discussing Data with LLMs</vt:lpstr>
      <vt:lpstr>Need for User-Friendly Data Exploration </vt:lpstr>
      <vt:lpstr>Natural Language Annotation-Guided Data Exploration  with LLMs </vt:lpstr>
      <vt:lpstr>Demo: Natural Language Data Exploration with LLMs </vt:lpstr>
      <vt:lpstr>The importance of data understanding across applications</vt:lpstr>
      <vt:lpstr>The importance of data understanding across applications</vt:lpstr>
      <vt:lpstr>The importance of data understanding across applications</vt:lpstr>
      <vt:lpstr>The importance of data understanding across applications</vt:lpstr>
      <vt:lpstr>Understanding, Integrating, and Discussing Data with LLMs</vt:lpstr>
      <vt:lpstr>Demo and Slides: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Ioannis Dasoulas</cp:lastModifiedBy>
  <cp:revision>1</cp:revision>
  <dcterms:created xsi:type="dcterms:W3CDTF">2022-11-30T14:47:09Z</dcterms:created>
  <dcterms:modified xsi:type="dcterms:W3CDTF">2026-02-03T17:39:13Z</dcterms:modified>
</cp:coreProperties>
</file>